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90" r:id="rId2"/>
    <p:sldId id="281" r:id="rId3"/>
    <p:sldId id="282" r:id="rId4"/>
    <p:sldId id="287" r:id="rId5"/>
    <p:sldId id="286" r:id="rId6"/>
    <p:sldId id="283" r:id="rId7"/>
    <p:sldId id="285" r:id="rId8"/>
    <p:sldId id="289" r:id="rId9"/>
    <p:sldId id="288" r:id="rId10"/>
    <p:sldId id="291" r:id="rId11"/>
    <p:sldId id="28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2ODTCEW\Desktop\NS%20Temperature%20Target%20Task%20Group\NS%20Temperature%20Targets%200621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Current (max)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Data!$B$2:$B$13</c:f>
              <c:numCache>
                <c:formatCode>General</c:formatCode>
                <c:ptCount val="12"/>
                <c:pt idx="0">
                  <c:v>40.1</c:v>
                </c:pt>
                <c:pt idx="1">
                  <c:v>42.1</c:v>
                </c:pt>
                <c:pt idx="2">
                  <c:v>42.1</c:v>
                </c:pt>
                <c:pt idx="3">
                  <c:v>45.1</c:v>
                </c:pt>
                <c:pt idx="4">
                  <c:v>49.1</c:v>
                </c:pt>
                <c:pt idx="5">
                  <c:v>56.1</c:v>
                </c:pt>
                <c:pt idx="6">
                  <c:v>61.2</c:v>
                </c:pt>
                <c:pt idx="7">
                  <c:v>60.3</c:v>
                </c:pt>
                <c:pt idx="8">
                  <c:v>56.1</c:v>
                </c:pt>
                <c:pt idx="9">
                  <c:v>50</c:v>
                </c:pt>
                <c:pt idx="10">
                  <c:v>50</c:v>
                </c:pt>
                <c:pt idx="11">
                  <c:v>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Current (min)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Data!$C$2:$C$13</c:f>
              <c:numCache>
                <c:formatCode>General</c:formatCode>
                <c:ptCount val="12"/>
                <c:pt idx="0">
                  <c:v>40.1</c:v>
                </c:pt>
                <c:pt idx="1">
                  <c:v>41</c:v>
                </c:pt>
                <c:pt idx="2">
                  <c:v>41</c:v>
                </c:pt>
                <c:pt idx="3">
                  <c:v>43.2</c:v>
                </c:pt>
                <c:pt idx="4">
                  <c:v>46</c:v>
                </c:pt>
                <c:pt idx="5">
                  <c:v>51.1</c:v>
                </c:pt>
                <c:pt idx="6">
                  <c:v>54.1</c:v>
                </c:pt>
                <c:pt idx="7">
                  <c:v>54.1</c:v>
                </c:pt>
                <c:pt idx="8">
                  <c:v>52.3</c:v>
                </c:pt>
                <c:pt idx="9">
                  <c:v>50</c:v>
                </c:pt>
                <c:pt idx="10">
                  <c:v>50</c:v>
                </c:pt>
                <c:pt idx="11">
                  <c:v>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Proposed (max)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Data!$D$2:$D$13</c:f>
              <c:numCache>
                <c:formatCode>General</c:formatCode>
                <c:ptCount val="12"/>
                <c:pt idx="0">
                  <c:v>42</c:v>
                </c:pt>
                <c:pt idx="1">
                  <c:v>42</c:v>
                </c:pt>
                <c:pt idx="2">
                  <c:v>44</c:v>
                </c:pt>
                <c:pt idx="3">
                  <c:v>46</c:v>
                </c:pt>
                <c:pt idx="4">
                  <c:v>50</c:v>
                </c:pt>
                <c:pt idx="5">
                  <c:v>54</c:v>
                </c:pt>
                <c:pt idx="6">
                  <c:v>54</c:v>
                </c:pt>
                <c:pt idx="7">
                  <c:v>54</c:v>
                </c:pt>
                <c:pt idx="8">
                  <c:v>54</c:v>
                </c:pt>
                <c:pt idx="9">
                  <c:v>52</c:v>
                </c:pt>
                <c:pt idx="10">
                  <c:v>46</c:v>
                </c:pt>
                <c:pt idx="11">
                  <c:v>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Proposed (min)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Data!$E$2:$E$13</c:f>
              <c:numCache>
                <c:formatCode>General</c:formatCode>
                <c:ptCount val="12"/>
                <c:pt idx="0">
                  <c:v>38</c:v>
                </c:pt>
                <c:pt idx="1">
                  <c:v>38</c:v>
                </c:pt>
                <c:pt idx="2">
                  <c:v>42</c:v>
                </c:pt>
                <c:pt idx="3">
                  <c:v>42</c:v>
                </c:pt>
                <c:pt idx="4">
                  <c:v>46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46</c:v>
                </c:pt>
                <c:pt idx="10">
                  <c:v>42</c:v>
                </c:pt>
                <c:pt idx="11">
                  <c:v>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28232"/>
        <c:axId val="138675096"/>
      </c:lineChart>
      <c:catAx>
        <c:axId val="13832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75096"/>
        <c:crosses val="autoZero"/>
        <c:auto val="1"/>
        <c:lblAlgn val="ctr"/>
        <c:lblOffset val="100"/>
        <c:noMultiLvlLbl val="0"/>
      </c:catAx>
      <c:valAx>
        <c:axId val="138675096"/>
        <c:scaling>
          <c:orientation val="minMax"/>
          <c:max val="6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/>
                  <a:t>Water Temperature (C</a:t>
                </a:r>
                <a:r>
                  <a:rPr lang="en-US" sz="2800" b="1" baseline="30000"/>
                  <a:t>o</a:t>
                </a:r>
                <a:r>
                  <a:rPr lang="en-US" sz="2800" b="1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2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8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ESA,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BiOp</a:t>
            </a:r>
            <a:r>
              <a:rPr lang="en-US" baseline="0" dirty="0" smtClean="0"/>
              <a:t>, RPA, late, not much pressure, more interest lately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Proposed</a:t>
            </a:r>
            <a:r>
              <a:rPr lang="en-US" baseline="0" dirty="0" smtClean="0"/>
              <a:t> better for spawning, worse for incubation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Emergence dates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4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Newer</a:t>
            </a:r>
            <a:r>
              <a:rPr lang="en-US" baseline="0" dirty="0" smtClean="0"/>
              <a:t> ODFW targets (cooler for July and Aug), essentially equal to current regime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7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58775"/>
            <a:ext cx="883920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North Santiam Temperature Task Group</a:t>
            </a:r>
            <a:br>
              <a:rPr lang="en-US" dirty="0" smtClean="0"/>
            </a:br>
            <a:r>
              <a:rPr lang="en-US" dirty="0" smtClean="0"/>
              <a:t>W-FPOM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382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89020" y="1761713"/>
            <a:ext cx="182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dirty="0" smtClean="0"/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October 26, 2016 </a:t>
            </a:r>
          </a:p>
          <a:p>
            <a:pPr algn="ctr">
              <a:spcBef>
                <a:spcPct val="50000"/>
              </a:spcBef>
            </a:pPr>
            <a:endParaRPr lang="en-US" sz="1400" dirty="0"/>
          </a:p>
        </p:txBody>
      </p:sp>
      <p:pic>
        <p:nvPicPr>
          <p:cNvPr id="5" name="Picture 4" descr="ERkeeleysteelheadcroppedalot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4995454"/>
            <a:ext cx="2566470" cy="18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010041" y="4269377"/>
            <a:ext cx="4971517" cy="2588623"/>
          </a:xfrm>
          <a:prstGeom prst="rect">
            <a:avLst/>
          </a:prstGeom>
          <a:noFill/>
        </p:spPr>
      </p:pic>
      <p:pic>
        <p:nvPicPr>
          <p:cNvPr id="7" name="Picture 6" descr="ERkeeleychinook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6577530" y="4995454"/>
            <a:ext cx="2566470" cy="18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0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Water Temperatures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5943608" cy="44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4191000"/>
          </a:xfrm>
        </p:spPr>
        <p:txBody>
          <a:bodyPr/>
          <a:lstStyle/>
          <a:p>
            <a:r>
              <a:rPr lang="en-US" sz="2000" dirty="0" smtClean="0"/>
              <a:t>Proposed targets appear a little better for spawning, a little worse for incubation (</a:t>
            </a:r>
            <a:r>
              <a:rPr lang="en-US" sz="2000" dirty="0" err="1" smtClean="0"/>
              <a:t>ChS</a:t>
            </a:r>
            <a:r>
              <a:rPr lang="en-US" sz="2000" dirty="0" smtClean="0"/>
              <a:t>), differences are minimal compared to current</a:t>
            </a:r>
          </a:p>
          <a:p>
            <a:r>
              <a:rPr lang="en-US" sz="2000" dirty="0" smtClean="0"/>
              <a:t>Proposed minimum target a concern Jun-Sep (potential migration delay, </a:t>
            </a:r>
            <a:r>
              <a:rPr lang="en-US" sz="2000" dirty="0" err="1" smtClean="0"/>
              <a:t>ChS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Cooler temps better for fish health at Minto FF and in the river</a:t>
            </a:r>
            <a:endParaRPr lang="en-US" sz="2000" dirty="0"/>
          </a:p>
          <a:p>
            <a:r>
              <a:rPr lang="en-US" sz="2000" dirty="0" smtClean="0"/>
              <a:t>Impacts between Current </a:t>
            </a:r>
            <a:r>
              <a:rPr lang="en-US" sz="2000" dirty="0"/>
              <a:t>vs Proposed were essentially Equal for </a:t>
            </a:r>
            <a:r>
              <a:rPr lang="en-US" sz="2000" dirty="0" err="1" smtClean="0"/>
              <a:t>StW</a:t>
            </a:r>
            <a:r>
              <a:rPr lang="en-US" sz="2000" dirty="0" smtClean="0"/>
              <a:t> (very similar emergence timing)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1600" dirty="0" smtClean="0"/>
              <a:t>Next </a:t>
            </a:r>
            <a:r>
              <a:rPr lang="en-US" sz="1600" dirty="0" smtClean="0"/>
              <a:t>Steps/Thoughts:</a:t>
            </a:r>
            <a:endParaRPr lang="en-US" sz="1600" dirty="0" smtClean="0"/>
          </a:p>
          <a:p>
            <a:pPr lvl="1"/>
            <a:r>
              <a:rPr lang="en-US" sz="1600" dirty="0" smtClean="0"/>
              <a:t>Vary approach depending on water year</a:t>
            </a:r>
          </a:p>
          <a:p>
            <a:pPr lvl="1"/>
            <a:r>
              <a:rPr lang="en-US" sz="1600" dirty="0" smtClean="0"/>
              <a:t>Maybe set </a:t>
            </a:r>
            <a:r>
              <a:rPr lang="en-US" sz="1600" dirty="0"/>
              <a:t>max target </a:t>
            </a:r>
            <a:r>
              <a:rPr lang="en-US" sz="1600" dirty="0" smtClean="0"/>
              <a:t>Jul-Aug 58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F during warmer years</a:t>
            </a:r>
          </a:p>
          <a:p>
            <a:pPr lvl="1"/>
            <a:r>
              <a:rPr lang="en-US" sz="1600" dirty="0"/>
              <a:t>Use 54</a:t>
            </a:r>
            <a:r>
              <a:rPr lang="en-US" sz="1600" baseline="30000" dirty="0"/>
              <a:t>o</a:t>
            </a:r>
            <a:r>
              <a:rPr lang="en-US" sz="1600" dirty="0"/>
              <a:t>F as max target Jul-Aug </a:t>
            </a:r>
            <a:r>
              <a:rPr lang="en-US" sz="1600" dirty="0" smtClean="0"/>
              <a:t>(normal &amp; cooler years)</a:t>
            </a:r>
          </a:p>
          <a:p>
            <a:pPr lvl="1"/>
            <a:r>
              <a:rPr lang="en-US" sz="1600" dirty="0"/>
              <a:t>Maybe set </a:t>
            </a:r>
            <a:r>
              <a:rPr lang="en-US" sz="1600" dirty="0" smtClean="0"/>
              <a:t>min </a:t>
            </a:r>
            <a:r>
              <a:rPr lang="en-US" sz="1600" dirty="0"/>
              <a:t>target Jul-Aug between 50-52</a:t>
            </a:r>
            <a:r>
              <a:rPr lang="en-US" sz="1600" baseline="30000" dirty="0"/>
              <a:t>o</a:t>
            </a:r>
            <a:r>
              <a:rPr lang="en-US" sz="1600" dirty="0"/>
              <a:t>F </a:t>
            </a:r>
            <a:r>
              <a:rPr lang="en-US" sz="1600" dirty="0" smtClean="0"/>
              <a:t>(minimize </a:t>
            </a:r>
            <a:r>
              <a:rPr lang="en-US" sz="1600" dirty="0"/>
              <a:t>potential delay)</a:t>
            </a:r>
          </a:p>
          <a:p>
            <a:pPr lvl="1"/>
            <a:r>
              <a:rPr lang="en-US" sz="1600" dirty="0" smtClean="0"/>
              <a:t>Engage DET Temperature PDT</a:t>
            </a:r>
          </a:p>
          <a:p>
            <a:pPr lvl="1"/>
            <a:r>
              <a:rPr lang="en-US" sz="1600" dirty="0" smtClean="0"/>
              <a:t>Bennett and Willamette counts</a:t>
            </a:r>
          </a:p>
          <a:p>
            <a:pPr lvl="1"/>
            <a:r>
              <a:rPr lang="en-US" sz="1600" dirty="0" smtClean="0"/>
              <a:t>Meet again ???, or brief at W-FPOM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32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North Santiam Temperature Targets</a:t>
            </a:r>
            <a:br>
              <a:rPr lang="en-US" dirty="0" smtClean="0"/>
            </a:br>
            <a:r>
              <a:rPr lang="en-US" dirty="0" smtClean="0"/>
              <a:t>Current vs. Proposed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4849"/>
              </p:ext>
            </p:extLst>
          </p:nvPr>
        </p:nvGraphicFramePr>
        <p:xfrm>
          <a:off x="838200" y="1752600"/>
          <a:ext cx="7153275" cy="496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Normal Year</a:t>
            </a:r>
            <a:endParaRPr lang="en-US" dirty="0"/>
          </a:p>
        </p:txBody>
      </p:sp>
      <p:pic>
        <p:nvPicPr>
          <p:cNvPr id="4" name="Picture 3" descr="\\nwd\nwp\ETDS\Engineering_Division\CENWP-EC-H\CENWP-EC-HR\Water_Quality\Models\02_Willamette_Basin_Projects\Detroit\ODFW_proposed_targets\target_evaluation\normal_compa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Cool Wet Year</a:t>
            </a:r>
            <a:endParaRPr lang="en-US" dirty="0"/>
          </a:p>
        </p:txBody>
      </p:sp>
      <p:pic>
        <p:nvPicPr>
          <p:cNvPr id="4" name="Picture 3" descr="\\nwd\nwp\ETDS\Engineering_Division\CENWP-EC-H\CENWP-EC-HR\Water_Quality\Models\02_Willamette_Basin_Projects\Detroit\ODFW_proposed_targets\target_evaluation\cool_wet_compa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6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Hot Dry Year</a:t>
            </a:r>
            <a:endParaRPr lang="en-US" dirty="0"/>
          </a:p>
        </p:txBody>
      </p:sp>
      <p:pic>
        <p:nvPicPr>
          <p:cNvPr id="4" name="Picture 3" descr="\\nwd\nwp\ETDS\Engineering_Division\CENWP-EC-H\CENWP-EC-HR\Water_Quality\Models\02_Willamette_Basin_Projects\Detroit\ODFW_proposed_targets\target_evaluation\hot_dry_compa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2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Spring Chinook Evaluation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29690"/>
            <a:ext cx="6629400" cy="46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953000" y="3810000"/>
            <a:ext cx="2895600" cy="381000"/>
            <a:chOff x="4953000" y="3810000"/>
            <a:chExt cx="2895600" cy="381000"/>
          </a:xfrm>
        </p:grpSpPr>
        <p:sp>
          <p:nvSpPr>
            <p:cNvPr id="3" name="Rectangle 2"/>
            <p:cNvSpPr/>
            <p:nvPr/>
          </p:nvSpPr>
          <p:spPr>
            <a:xfrm>
              <a:off x="4953000" y="3810000"/>
              <a:ext cx="2895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3" idx="0"/>
              <a:endCxn id="3" idx="2"/>
            </p:cNvCxnSpPr>
            <p:nvPr/>
          </p:nvCxnSpPr>
          <p:spPr>
            <a:xfrm>
              <a:off x="6400800" y="3810000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53000" y="4648200"/>
            <a:ext cx="2895600" cy="381000"/>
            <a:chOff x="4953000" y="4648200"/>
            <a:chExt cx="2895600" cy="381000"/>
          </a:xfrm>
        </p:grpSpPr>
        <p:sp>
          <p:nvSpPr>
            <p:cNvPr id="5" name="Rectangle 4"/>
            <p:cNvSpPr/>
            <p:nvPr/>
          </p:nvSpPr>
          <p:spPr>
            <a:xfrm>
              <a:off x="4953000" y="4648200"/>
              <a:ext cx="2895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77000" y="4648200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953000" y="5410200"/>
            <a:ext cx="2895600" cy="381000"/>
            <a:chOff x="4953000" y="5334000"/>
            <a:chExt cx="2895600" cy="381000"/>
          </a:xfrm>
        </p:grpSpPr>
        <p:sp>
          <p:nvSpPr>
            <p:cNvPr id="6" name="Rectangle 5"/>
            <p:cNvSpPr/>
            <p:nvPr/>
          </p:nvSpPr>
          <p:spPr>
            <a:xfrm>
              <a:off x="4953000" y="5334000"/>
              <a:ext cx="2895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400800" y="5334000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79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Steelhead Evaluation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79325"/>
              </p:ext>
            </p:extLst>
          </p:nvPr>
        </p:nvGraphicFramePr>
        <p:xfrm>
          <a:off x="1219200" y="1905952"/>
          <a:ext cx="6705600" cy="1261110"/>
        </p:xfrm>
        <a:graphic>
          <a:graphicData uri="http://schemas.openxmlformats.org/drawingml/2006/table">
            <a:tbl>
              <a:tblPr/>
              <a:tblGrid>
                <a:gridCol w="762000"/>
                <a:gridCol w="609600"/>
                <a:gridCol w="533400"/>
                <a:gridCol w="5334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Evaluation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Date 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criteria (deg. 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criteria (deg. 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Dry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Dry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days not achieving criteria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Incubation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Mar-01 to Jun-30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opitimal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10.0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and August Max Target (58</a:t>
            </a:r>
            <a:r>
              <a:rPr lang="en-US" baseline="30000" dirty="0"/>
              <a:t>o</a:t>
            </a:r>
            <a:r>
              <a:rPr lang="en-US" dirty="0"/>
              <a:t>F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Normal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8" y="1676399"/>
            <a:ext cx="6400802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July and August Max Target (58</a:t>
            </a:r>
            <a:r>
              <a:rPr lang="en-US" baseline="30000" dirty="0" smtClean="0"/>
              <a:t>o</a:t>
            </a:r>
            <a:r>
              <a:rPr lang="en-US" dirty="0" smtClean="0"/>
              <a:t>F)</a:t>
            </a:r>
            <a:br>
              <a:rPr lang="en-US" dirty="0" smtClean="0"/>
            </a:br>
            <a:r>
              <a:rPr lang="en-US" dirty="0" smtClean="0"/>
              <a:t>Hot Dry Year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9401"/>
            <a:ext cx="65912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671</TotalTime>
  <Words>272</Words>
  <Application>Microsoft Office PowerPoint</Application>
  <PresentationFormat>On-screen Show (4:3)</PresentationFormat>
  <Paragraphs>62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3</vt:lpstr>
      <vt:lpstr>Slide Master</vt:lpstr>
      <vt:lpstr>North Santiam Temperature Task Group W-FPOM</vt:lpstr>
      <vt:lpstr> North Santiam Temperature Targets Current vs. Proposed</vt:lpstr>
      <vt:lpstr>Normal Year</vt:lpstr>
      <vt:lpstr>Cool Wet Year</vt:lpstr>
      <vt:lpstr>Hot Dry Year</vt:lpstr>
      <vt:lpstr>Spring Chinook Evaluation</vt:lpstr>
      <vt:lpstr>Winter Steelhead Evaluation</vt:lpstr>
      <vt:lpstr>July and August Max Target (58oF) Normal Year</vt:lpstr>
      <vt:lpstr>July and August Max Target (58oF) Hot Dry Year</vt:lpstr>
      <vt:lpstr>2016 Water Temperatures</vt:lpstr>
      <vt:lpstr>Summary and Discussion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CW</cp:lastModifiedBy>
  <cp:revision>65</cp:revision>
  <cp:lastPrinted>2016-10-26T16:50:42Z</cp:lastPrinted>
  <dcterms:created xsi:type="dcterms:W3CDTF">2009-08-07T22:07:09Z</dcterms:created>
  <dcterms:modified xsi:type="dcterms:W3CDTF">2016-10-27T22:42:07Z</dcterms:modified>
</cp:coreProperties>
</file>